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28"/>
  </p:notesMasterIdLst>
  <p:handoutMasterIdLst>
    <p:handoutMasterId r:id="rId29"/>
  </p:handoutMasterIdLst>
  <p:sldIdLst>
    <p:sldId id="449" r:id="rId6"/>
    <p:sldId id="485" r:id="rId7"/>
    <p:sldId id="502" r:id="rId8"/>
    <p:sldId id="507" r:id="rId9"/>
    <p:sldId id="508" r:id="rId10"/>
    <p:sldId id="512" r:id="rId11"/>
    <p:sldId id="518" r:id="rId12"/>
    <p:sldId id="513" r:id="rId13"/>
    <p:sldId id="511" r:id="rId14"/>
    <p:sldId id="514" r:id="rId15"/>
    <p:sldId id="515" r:id="rId16"/>
    <p:sldId id="510" r:id="rId17"/>
    <p:sldId id="519" r:id="rId18"/>
    <p:sldId id="516" r:id="rId19"/>
    <p:sldId id="523" r:id="rId20"/>
    <p:sldId id="520" r:id="rId21"/>
    <p:sldId id="509" r:id="rId22"/>
    <p:sldId id="517" r:id="rId23"/>
    <p:sldId id="506" r:id="rId24"/>
    <p:sldId id="505" r:id="rId25"/>
    <p:sldId id="521" r:id="rId26"/>
    <p:sldId id="52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  <p:cmAuthor id="3" name="Mikhail Kavaliou" initials="MK" lastIdx="1" clrIdx="2">
    <p:extLst>
      <p:ext uri="{19B8F6BF-5375-455C-9EA6-DF929625EA0E}">
        <p15:presenceInfo xmlns:p15="http://schemas.microsoft.com/office/powerpoint/2012/main" userId="S-1-5-21-6361574-293082422-13007618-814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7E16"/>
    <a:srgbClr val="B22746"/>
    <a:srgbClr val="464547"/>
    <a:srgbClr val="666666"/>
    <a:srgbClr val="A3C644"/>
    <a:srgbClr val="E6E6E6"/>
    <a:srgbClr val="CCCCCC"/>
    <a:srgbClr val="999999"/>
    <a:srgbClr val="2FC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7" autoAdjust="0"/>
    <p:restoredTop sz="75581" autoAdjust="0"/>
  </p:normalViewPr>
  <p:slideViewPr>
    <p:cSldViewPr snapToGrid="0">
      <p:cViewPr varScale="1">
        <p:scale>
          <a:sx n="86" d="100"/>
          <a:sy n="86" d="100"/>
        </p:scale>
        <p:origin x="2418" y="8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Тема моего доклада - Здоровый кроулинг.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Здоровый - не потому что большой, а потому что правильный.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1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сбора данных и тестирования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кроулингом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также выявить технические проблемы,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начиная 500-ми ошибками сервера, медленными страницами, и заканчивая оформлением метаданных и верстки.</a:t>
            </a: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Нагрузочное тестирование или стресс-тестирование. Эмуляция реальной нагрузки при условии, что у кроулера сформирован список популярный или целевых страниц.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Какую библиотеку для кроулинга выбрать?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Почти сразу выбор пал на Scrapy.</a:t>
            </a: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Другие библиотеки оказались слишком примитивными. По сути они предоставляли возможность только совершать переходы между страницами. Нет никакого встроенного сбора метрик, фильтров,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парсинга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страниц, дополнительной обработки – есть только пустая емкость, которое нужно заполнить собственной имплементацией всего.</a:t>
            </a:r>
            <a:endParaRPr lang="ru-RU" b="0" dirty="0">
              <a:effectLst/>
            </a:endParaRP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написана на Питоне, но при этом из коробки предоставляет множество настроек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поддержка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многопоточности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фильтров, правил, асинхронная обработка, правила обхода страниц.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оказался очень дружелюбным, гибким и легко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кастомизируемым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кракеном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Плюс библиотека развивается и поддерживается сообществом.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 состоит из 5-ти основных модулей и двух слоев middleware для внедрения собственной логики и правил обработки запросов и результатов запросов.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ru-RU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iddleware – абстракный слой логики, который выполняется в определенный момент.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движок в центре, который выполняет роль медиатора и управляет всеми процессами.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Точкой входа являются пауки – по сути большая часть кастомной логики находится здесь.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Там описано как и что нужно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кроулить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же – источник запросов.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запросы через движок попадают в планировщик (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шедулер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от планировщика опять же через движок загоняются в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Downloader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где эти запросы выполняются.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запросов возвращаются обратно к пауку, где они обрабатываются, и, в конечном счете, отправляются в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сохраняет результаты в любое хранилище на ваш выбор.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достичь целей мы построили такую простую архитектуру.</a:t>
            </a:r>
            <a:b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проекте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скроудленные данные мы сохраняли в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s3.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дальше у нас построен типовой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 (extract load transform) pipeline.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запускается джоба на датабриксе. Датабрикс - это сервис для обработки бигдаты. Так вот эта джоба собирает эти данные вместе, добавляет туда еще какую-то статистику собранную другими инструментами, обогощается изначальные данные ими и на выходе производит переработанные данные в другом формате, готовом для  потребления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neo4j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графовая база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конечном итоге, эти данные загружаются имменно туда.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6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предоставляет широкий спектр настроек для всех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счет чего поведение кроулера настраивается очень гибко.</a:t>
            </a: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 не нужно ничего заранее конфигурировать – все работает и без дополнительной настройки.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тому же можно подключать новые самописные компоненты, подменяя существующие в том числе и основные Scrapy компоненты.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предоставляет широкий спектр настроек для всех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счет чего поведение кроулера настраивается очень гибко.</a:t>
            </a: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этом не нужно ничего заранее конфигурировать – все работает и без дополнительной настройки.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тому же можно подключать новые самописные компоненты, подменяя существующие в том числе и основные Scrapy компоненты.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2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Особенности, с которыми нужно мириться</a:t>
            </a:r>
          </a:p>
          <a:p>
            <a:pPr marL="228600" indent="-228600" rtl="0">
              <a:buAutoNum type="arabicPeriod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 crawling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умолчанию все крутится в пямяти (можно хранить очередь из ссылок на диске).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>
              <a:buAutoNum type="arabicPeriod"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Очереди могут быть огромные (30 млн страниц 60Гб озу) Особенности сайта – много страниц, много ссылок.</a:t>
            </a:r>
          </a:p>
          <a:p>
            <a:pPr marL="228600" indent="-228600" rtl="0">
              <a:buAutoNum type="arabicPeriod"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Прогресс не сохраняется (по умолчанию). Есть вариант использовать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вариант используется на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scrapinghub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7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умеет делать из коробки, так это исполнять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странице, как это делает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гуглбот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Существуют дополнительные библиотеки, которые могут помочь реализовать такой функционал самостоятельно.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с помощью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headless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браузера.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Смысл в том, чтобы после загрузки страницы выполнить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исполняется, как если бы страница была открыта пользователем в браузере.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контент, который должен быть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отрисован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скриптом становится доступен. И такую страницу можно обработать более правильно.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86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выполнения еще более сложных задач, можно выйти на следующий уровень – облачный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доступны повышенные мощности и производительность.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Автоскейлинг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Дополнительные инструменты и возможности.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Плюс к этому у scrapyhub есть возможность интеграции с другими сервисами для кроулинга вплоть до имитации поведения пользователя.</a:t>
            </a:r>
            <a:b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Headless crawling.</a:t>
            </a:r>
            <a:endParaRPr lang="ru-RU" b="0" dirty="0">
              <a:effectLst/>
            </a:endParaRPr>
          </a:p>
          <a:p>
            <a:endParaRPr lang="en-US" dirty="0"/>
          </a:p>
          <a:p>
            <a:r>
              <a:rPr lang="ru-RU" dirty="0"/>
              <a:t>Технология интересная, но попробовать пока что не довелось.</a:t>
            </a:r>
            <a:br>
              <a:rPr lang="ru-RU" dirty="0"/>
            </a:br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инструмент, который интересен для бизнеса, продавцов, аналитиков, разработчиков,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тестировщиков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быть использован для выполнения множества задач.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Такие решения, как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его облачная ипостась, позволяют достичь разнообразных целей и сделать это правильно.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3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Меня зовут Михаил Ковалев.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Я старший</a:t>
            </a:r>
            <a:r>
              <a:rPr lang="ru-RU" baseline="0" dirty="0"/>
              <a:t> разработчик в компании </a:t>
            </a:r>
            <a:r>
              <a:rPr lang="en-US" baseline="0" dirty="0" err="1"/>
              <a:t>epam</a:t>
            </a:r>
            <a:r>
              <a:rPr lang="en-US" baseline="0" dirty="0"/>
              <a:t>.</a:t>
            </a:r>
            <a:endParaRPr 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собраны ресурсы, которые помогут разобраться в теме немного лучше.</a:t>
            </a:r>
            <a:endParaRPr lang="ru-RU" b="0" dirty="0">
              <a:effectLst/>
            </a:endParaRP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ваше внимание!</a:t>
            </a:r>
            <a:endParaRPr lang="ru-RU" b="0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04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Ссылка на презентацию.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7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небольшом докладе, я хочу рассказать немного 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сео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как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помочь с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сео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другими вещами.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Прежде чем говорить 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кроулерах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нужно понимать, что такое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сео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Вообще говоря,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сео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позиция вашего сайта в результатах поисковой выдачи в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гугле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яндексе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любой другой поисковой системе.</a:t>
            </a: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сео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сайте оптимизировано и развито, то сайт легко найти в интернете.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сео влияют очень большое число факторов, таких как метаданные сайта, ключевые слова, качество контента, наличие рейтинга в поисковой выдаче, производительность, скорость работы мобильной версии, ошибки, количество посещений, количество редиректов, количество ссылок ведущих на сайт с внешних ресурсов и многое другое.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сайт новый он в интернете не виден вообще, и о нем никто не знает. Как вы понимаете это очень критично для бизнеса и для его успеха.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уже несколько раз употребил слово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кроулинг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вот, кроулер – тип поискового бота, который ползает по сайту и сохраняет какую-то часть полученной информации на странице куда-то к себе.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каждого поисковика есть свои  кроулеры, которые собирают всю информацию и индексируют (то есть запоминают) существующие сайты.</a:t>
            </a: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в свою очередь последний год занимался разработкой собственного кроулера. Зачем я делал, и что вообще можно делать с помощью кроулинга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ru-RU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вот, что с помощью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кроулера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нужно делать, так это: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-Воровать чужой контент</a:t>
            </a:r>
            <a:endParaRPr lang="ru-RU" b="0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-Накрутка просмотров, лайков, кликеры рекламы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-Атаковать чужие сайты или свои</a:t>
            </a:r>
            <a:endParaRPr lang="ru-RU" b="0" dirty="0">
              <a:effectLst/>
            </a:endParaRPr>
          </a:p>
          <a:p>
            <a:endParaRPr lang="ru-R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на что стоит обратить внимание, так это</a:t>
            </a:r>
            <a:endParaRPr lang="ru-RU" b="0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-Сбор статистики. Существующая SEO аналитика в личном кабинете гугла или яндекса недостаточно глубокая и не дает ответы на многие вопросы.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-Построение графа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-Анализ и выявление дефектов SEO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-Тестирование производительности и безопасности</a:t>
            </a:r>
            <a:endParaRPr lang="ru-RU" b="0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b="0" dirty="0">
                <a:effectLst/>
              </a:rPr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-Рекрутинг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-Мониторинг бренда или рынка (недвижимость, автомобили)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-Узкий поиск или поиск лучшей цены</a:t>
            </a:r>
            <a:endParaRPr lang="ru-RU" b="0" dirty="0">
              <a:effectLst/>
            </a:endParaRPr>
          </a:p>
          <a:p>
            <a:pPr rtl="0"/>
            <a:br>
              <a:rPr lang="ru-RU" b="0" dirty="0">
                <a:effectLst/>
              </a:rPr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Применений масса</a:t>
            </a:r>
            <a:endParaRPr lang="ru-RU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Аналитика результатов предыдущих периодов, контента сайта, других собранных метрик (логи, быстродействие, контент)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 выявить тенденции и предсказать будущие результаты.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купе с ML анализом можно построить ценный инструмент для маркетинга и продаж.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выглядит карта сайта одностраничного приложения.</a:t>
            </a:r>
            <a:endParaRPr lang="ru-RU" b="0" dirty="0">
              <a:effectLst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примитивный пример графа, который я построил онлайн. Крайняя левая точка это входная главная страница. Крайние правые точки - это редиректы на внешние ресурсы.</a:t>
            </a: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Максимальная длина графа здорового сайта (здорового - в смысле правильного) не должна превышать 3х переходов.</a:t>
            </a:r>
            <a:endParaRPr lang="ru-RU" b="0" dirty="0">
              <a:effectLst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здесь нет изолированных точек, то есть потерянных страниц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перейти на такую страницу по ссылке можно, но сама ссылка нигде на сайте не присутствует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Edmunds vs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использовали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Neo4j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графовую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базу.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3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doc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apinghub.com/" TargetMode="External"/><Relationship Id="rId4" Type="http://schemas.openxmlformats.org/officeDocument/2006/relationships/hyperlink" Target="https://docs.scrapy.org/en/lates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hailKavaliou/CrawlingHealth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427005E-E51C-4DF8-AC32-985D41B9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93" y="460703"/>
            <a:ext cx="6032107" cy="593659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1825" y="5271110"/>
            <a:ext cx="6488113" cy="523220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10000"/>
                  </a:schemeClr>
                </a:solidFill>
              </a:rPr>
              <a:t>MIKHAIL KAVALIOU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31825" y="5693971"/>
            <a:ext cx="3649662" cy="37306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Bahnschrift" pitchFamily="34" charset="0"/>
              </a:rPr>
              <a:t>January, 2020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04225" y="153110"/>
            <a:ext cx="8280575" cy="830997"/>
          </a:xfrm>
        </p:spPr>
        <p:txBody>
          <a:bodyPr/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Crawling healthy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914C0-6462-480E-89FA-F8265DC2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5" y="140696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5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/>
              <a:t>Решение технических проблем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pic>
        <p:nvPicPr>
          <p:cNvPr id="7170" name="Picture 2" descr="ÐÐ°ÑÑÐ¸Ð½ÐºÐ¸ Ð¿Ð¾ Ð·Ð°Ð¿ÑÐ¾ÑÑ technical iss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426" y="1034090"/>
            <a:ext cx="9798287" cy="386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4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5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/>
              <a:t>Выбор лучшей библиотеки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pic>
        <p:nvPicPr>
          <p:cNvPr id="4098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" y="1368000"/>
            <a:ext cx="3733931" cy="4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6" y="1595157"/>
            <a:ext cx="3524604" cy="406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Похожее изображение">
            <a:extLst>
              <a:ext uri="{FF2B5EF4-FFF2-40B4-BE49-F238E27FC236}">
                <a16:creationId xmlns:a16="http://schemas.microsoft.com/office/drawing/2014/main" id="{B02215A1-3089-4C55-9D39-DF304B2B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1" y="1520400"/>
            <a:ext cx="3733931" cy="4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Похожее изображение">
            <a:extLst>
              <a:ext uri="{FF2B5EF4-FFF2-40B4-BE49-F238E27FC236}">
                <a16:creationId xmlns:a16="http://schemas.microsoft.com/office/drawing/2014/main" id="{E8BDA53E-0055-47AB-8617-2D7DC458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1" y="1672800"/>
            <a:ext cx="3733931" cy="4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5EB1B4C-9EBC-4090-9AB4-5ED864B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68" y="2542479"/>
            <a:ext cx="2486055" cy="229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5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Как устроен </a:t>
            </a:r>
            <a:r>
              <a:rPr lang="en-US" altLang="en-US" sz="2800" b="1" dirty="0" err="1">
                <a:cs typeface="Courier New" panose="02070309020205020404" pitchFamily="49" charset="0"/>
              </a:rPr>
              <a:t>Scrapy</a:t>
            </a:r>
            <a:r>
              <a:rPr lang="en-US" altLang="en-US" sz="2800" b="1" dirty="0">
                <a:cs typeface="Courier New" panose="02070309020205020404" pitchFamily="49" charset="0"/>
              </a:rPr>
              <a:t>?</a:t>
            </a:r>
          </a:p>
        </p:txBody>
      </p:sp>
      <p:pic>
        <p:nvPicPr>
          <p:cNvPr id="2" name="Picture 2" descr="Scrapy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/>
          <a:stretch/>
        </p:blipFill>
        <p:spPr bwMode="auto">
          <a:xfrm>
            <a:off x="0" y="861178"/>
            <a:ext cx="9144000" cy="584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Архитектура кроулинга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43A4C-2B77-40E8-A4DA-B381EDDB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47" y="1124432"/>
            <a:ext cx="7183417" cy="48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Гибкость настройки и </a:t>
            </a:r>
            <a:r>
              <a:rPr lang="ru-RU" altLang="en-US" sz="2800" b="1" dirty="0" err="1">
                <a:cs typeface="Courier New" panose="02070309020205020404" pitchFamily="49" charset="0"/>
              </a:rPr>
              <a:t>кастомизации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86" y="1051718"/>
            <a:ext cx="3663537" cy="381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Картинки по запросу списо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7" y="1312180"/>
            <a:ext cx="381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41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Запуск </a:t>
            </a:r>
            <a:r>
              <a:rPr lang="en-US" altLang="en-US" sz="2800" b="1" dirty="0">
                <a:cs typeface="Courier New" panose="02070309020205020404" pitchFamily="49" charset="0"/>
              </a:rPr>
              <a:t>crawling </a:t>
            </a:r>
            <a:r>
              <a:rPr lang="ru-RU" altLang="en-US" sz="2800" b="1" dirty="0">
                <a:cs typeface="Courier New" panose="02070309020205020404" pitchFamily="49" charset="0"/>
              </a:rPr>
              <a:t>процесса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222F61-C03F-4D5B-9A97-2278EED93469}"/>
              </a:ext>
            </a:extLst>
          </p:cNvPr>
          <p:cNvSpPr/>
          <p:nvPr/>
        </p:nvSpPr>
        <p:spPr>
          <a:xfrm>
            <a:off x="401276" y="967639"/>
            <a:ext cx="8341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crawl my-spider</a:t>
            </a:r>
          </a:p>
          <a:p>
            <a:r>
              <a:rPr lang="en-US" sz="2800" dirty="0"/>
              <a:t>-a domains="[\"example.com\"]"</a:t>
            </a:r>
          </a:p>
          <a:p>
            <a:r>
              <a:rPr lang="en-US" sz="2800" dirty="0"/>
              <a:t>-a </a:t>
            </a:r>
            <a:r>
              <a:rPr lang="en-US" sz="2800" dirty="0" err="1"/>
              <a:t>urls</a:t>
            </a:r>
            <a:r>
              <a:rPr lang="en-US" sz="2800" dirty="0"/>
              <a:t>="[\"http://example.com/sitemap.xml\"]"</a:t>
            </a:r>
            <a:endParaRPr lang="ru-RU" sz="2800" dirty="0"/>
          </a:p>
          <a:p>
            <a:r>
              <a:rPr lang="en-US" sz="2800" dirty="0"/>
              <a:t>-s ROBOTSTXT_OBEY=True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A25F012-2A1F-4A35-AB63-0B167B20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889982"/>
            <a:ext cx="5715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52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Очереди и состояние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pic>
        <p:nvPicPr>
          <p:cNvPr id="1026" name="Picture 2" descr="Image result for memory ram png">
            <a:extLst>
              <a:ext uri="{FF2B5EF4-FFF2-40B4-BE49-F238E27FC236}">
                <a16:creationId xmlns:a16="http://schemas.microsoft.com/office/drawing/2014/main" id="{C83A6257-5626-4394-B08C-72FA1A16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4" y="1291682"/>
            <a:ext cx="2756211" cy="27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DD781C-9FC4-4D0F-A331-2DBA84CA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00" y="1291681"/>
            <a:ext cx="3708168" cy="315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037FC-6C07-451C-97CB-60D717591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54" y="4933985"/>
            <a:ext cx="5049491" cy="9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5" y="912039"/>
            <a:ext cx="8770794" cy="486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Рендеринг </a:t>
            </a:r>
            <a:r>
              <a:rPr lang="en-US" altLang="en-US" sz="2800" b="1" dirty="0">
                <a:cs typeface="Courier New" panose="02070309020205020404" pitchFamily="49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52805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 err="1">
                <a:cs typeface="Courier New" panose="02070309020205020404" pitchFamily="49" charset="0"/>
              </a:rPr>
              <a:t>Scrapyhub</a:t>
            </a:r>
            <a:r>
              <a:rPr lang="en-US" altLang="en-US" sz="2800" b="1" dirty="0">
                <a:cs typeface="Courier New" panose="02070309020205020404" pitchFamily="49" charset="0"/>
              </a:rPr>
              <a:t> </a:t>
            </a:r>
            <a:r>
              <a:rPr lang="ru-RU" altLang="en-US" sz="2800" b="1" dirty="0">
                <a:cs typeface="Courier New" panose="02070309020205020404" pitchFamily="49" charset="0"/>
              </a:rPr>
              <a:t>и облачный </a:t>
            </a:r>
            <a:r>
              <a:rPr lang="en-US" altLang="en-US" sz="2800" b="1" dirty="0">
                <a:cs typeface="Courier New" panose="02070309020205020404" pitchFamily="49" charset="0"/>
              </a:rPr>
              <a:t>crawling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00" y="861177"/>
            <a:ext cx="7192799" cy="576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00" y="4478242"/>
            <a:ext cx="3420000" cy="204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7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7975-DD80-4553-A015-B608F314E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20485"/>
            <a:ext cx="7725600" cy="5878715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ru-RU" sz="4000" b="1" dirty="0">
                <a:solidFill>
                  <a:schemeClr val="bg1"/>
                </a:solidFill>
              </a:rPr>
              <a:t>ИТОГ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ClrTx/>
            </a:pPr>
            <a:endParaRPr lang="ru-RU" sz="3200" b="1" dirty="0">
              <a:solidFill>
                <a:schemeClr val="bg1"/>
              </a:solidFill>
            </a:endParaRPr>
          </a:p>
          <a:p>
            <a:pPr>
              <a:buClrTx/>
            </a:pPr>
            <a:r>
              <a:rPr lang="en-US" sz="3200" b="1" dirty="0">
                <a:solidFill>
                  <a:schemeClr val="bg1"/>
                </a:solidFill>
              </a:rPr>
              <a:t>Crawler</a:t>
            </a:r>
            <a:r>
              <a:rPr lang="ru-RU" sz="3200" b="1" dirty="0">
                <a:solidFill>
                  <a:schemeClr val="bg1"/>
                </a:solidFill>
              </a:rPr>
              <a:t> – инструмент для бизнеса</a:t>
            </a:r>
          </a:p>
          <a:p>
            <a:pPr>
              <a:buClrTx/>
            </a:pPr>
            <a:r>
              <a:rPr lang="ru-RU" sz="3200" b="1" dirty="0">
                <a:solidFill>
                  <a:schemeClr val="bg1"/>
                </a:solidFill>
              </a:rPr>
              <a:t>и не только, имеющий множество применений.</a:t>
            </a:r>
          </a:p>
          <a:p>
            <a:pPr>
              <a:buClrTx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00" y="3304970"/>
            <a:ext cx="2898554" cy="289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17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281932" y="622473"/>
            <a:ext cx="43747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rgbClr val="222222"/>
                </a:solidFill>
                <a:cs typeface="Courier New" panose="02070309020205020404" pitchFamily="49" charset="0"/>
              </a:rPr>
              <a:t>Mikhail </a:t>
            </a:r>
            <a:r>
              <a:rPr lang="en-US" altLang="en-US" sz="4000" b="1" dirty="0" err="1">
                <a:solidFill>
                  <a:srgbClr val="222222"/>
                </a:solidFill>
                <a:cs typeface="Courier New" panose="02070309020205020404" pitchFamily="49" charset="0"/>
              </a:rPr>
              <a:t>Kavaliou</a:t>
            </a:r>
            <a:endParaRPr lang="en-US" altLang="en-US" sz="4000" b="1" dirty="0">
              <a:solidFill>
                <a:srgbClr val="222222"/>
              </a:solidFill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Senior Java Developer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rgbClr val="222222"/>
              </a:solidFill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222222"/>
                </a:solidFill>
                <a:cs typeface="Courier New" panose="02070309020205020404" pitchFamily="49" charset="0"/>
              </a:rPr>
              <a:t>6+ years in Java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222222"/>
                </a:solidFill>
                <a:cs typeface="Courier New" panose="02070309020205020404" pitchFamily="49" charset="0"/>
              </a:rPr>
              <a:t>3+ years in EPAM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rgbClr val="222222"/>
              </a:solidFill>
              <a:cs typeface="Courier New" panose="02070309020205020404" pitchFamily="49" charset="0"/>
            </a:endParaRPr>
          </a:p>
        </p:txBody>
      </p:sp>
      <p:pic>
        <p:nvPicPr>
          <p:cNvPr id="1026" name="Picture 2" descr="E:\Here\DownLoads\IMG_20190815_192916_min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r="9150"/>
          <a:stretch/>
        </p:blipFill>
        <p:spPr bwMode="auto">
          <a:xfrm>
            <a:off x="-1" y="0"/>
            <a:ext cx="3763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0A00-3AFB-4E81-AE3E-F1C43D3D2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510056"/>
            <a:ext cx="8430768" cy="4572000"/>
          </a:xfrm>
        </p:spPr>
        <p:txBody>
          <a:bodyPr>
            <a:normAutofit/>
          </a:bodyPr>
          <a:lstStyle/>
          <a:p>
            <a:r>
              <a:rPr lang="en-US" sz="4000" b="1" dirty="0"/>
              <a:t>USED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https://ru.wikipedia.org/wiki/</a:t>
            </a:r>
            <a:r>
              <a:rPr lang="ru-RU" sz="2400" dirty="0" err="1">
                <a:hlinkClick r:id="rId4"/>
              </a:rPr>
              <a:t>Поисковая_оптимизация</a:t>
            </a:r>
            <a:endParaRPr lang="en-US" sz="2400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https://ru.wikipedia.org/wiki/</a:t>
            </a:r>
            <a:r>
              <a:rPr lang="ru-RU" sz="2400" dirty="0" err="1">
                <a:hlinkClick r:id="rId4"/>
              </a:rPr>
              <a:t>Поисковый_робот</a:t>
            </a:r>
            <a:endParaRPr lang="ru-RU" sz="2400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https://docs.scrapy.org/en/latest/</a:t>
            </a:r>
            <a:r>
              <a:rPr lang="ru-RU" sz="2400" dirty="0"/>
              <a:t>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https://scrapinghub.com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30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0A00-3AFB-4E81-AE3E-F1C43D3D2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1469061"/>
            <a:ext cx="8430768" cy="8169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https://github.com/MikhailKavaliou/CrawlingHealthy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D31C74-22BF-4BEB-B434-B84FB603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66" y="2141033"/>
            <a:ext cx="3400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8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7CB5-0015-4C70-942B-22D64CE2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questions">
            <a:extLst>
              <a:ext uri="{FF2B5EF4-FFF2-40B4-BE49-F238E27FC236}">
                <a16:creationId xmlns:a16="http://schemas.microsoft.com/office/drawing/2014/main" id="{9677608D-A27B-4F38-8E1F-FCED7881E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797275" y="2713958"/>
            <a:ext cx="47928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SEO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Crawling</a:t>
            </a: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 err="1">
                <a:solidFill>
                  <a:srgbClr val="222222"/>
                </a:solidFill>
                <a:cs typeface="Courier New" panose="02070309020205020404" pitchFamily="49" charset="0"/>
              </a:rPr>
              <a:t>Scrapy</a:t>
            </a:r>
            <a:endParaRPr lang="ru-RU" altLang="en-US" sz="2800" b="1" dirty="0">
              <a:solidFill>
                <a:srgbClr val="222222"/>
              </a:solidFill>
              <a:cs typeface="Courier New" panose="02070309020205020404" pitchFamily="49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Cloud</a:t>
            </a:r>
            <a:r>
              <a:rPr lang="ru-RU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222222"/>
                </a:solidFill>
                <a:cs typeface="Courier New" panose="02070309020205020404" pitchFamily="49" charset="0"/>
              </a:rPr>
              <a:t>Crawling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rgbClr val="222222"/>
              </a:solidFill>
              <a:cs typeface="Courier New" panose="02070309020205020404" pitchFamily="49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rgbClr val="222222"/>
              </a:solidFill>
              <a:cs typeface="Courier New" panose="020703090202050204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3" y="86100"/>
            <a:ext cx="8914914" cy="26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30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3076" name="Picture 4" descr="https://c1.staticflickr.com/1/666/20990196756_89293a5e3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600"/>
            <a:ext cx="9144001" cy="64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5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Что такое </a:t>
            </a:r>
            <a:r>
              <a:rPr lang="en-US" altLang="en-US" sz="2800" b="1" dirty="0">
                <a:cs typeface="Courier New" panose="02070309020205020404" pitchFamily="49" charset="0"/>
              </a:rPr>
              <a:t>crawling?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C4CF8-ABAC-4816-8D9B-15D1D1FA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67" y="1249313"/>
            <a:ext cx="8266665" cy="43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8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Для чего не стоит использовать </a:t>
            </a:r>
            <a:r>
              <a:rPr lang="en-US" altLang="en-US" sz="2800" b="1" dirty="0">
                <a:cs typeface="Courier New" panose="02070309020205020404" pitchFamily="49" charset="0"/>
              </a:rPr>
              <a:t>crawling?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8" y="1050062"/>
            <a:ext cx="3582802" cy="34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www.internetworld.de/img/9/6/7/9/1/6/Social-Bot_w600_h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01" y="845886"/>
            <a:ext cx="4305600" cy="3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62" y="3021738"/>
            <a:ext cx="3422475" cy="3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1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Для чего нужен </a:t>
            </a:r>
            <a:r>
              <a:rPr lang="en-US" altLang="en-US" sz="2800" b="1" dirty="0">
                <a:cs typeface="Courier New" panose="02070309020205020404" pitchFamily="49" charset="0"/>
              </a:rPr>
              <a:t>crawling?</a:t>
            </a:r>
          </a:p>
        </p:txBody>
      </p:sp>
      <p:pic>
        <p:nvPicPr>
          <p:cNvPr id="5131" name="Picture 11" descr="ÐÐ°ÑÑÐ¸Ð½ÐºÐ¸ Ð¿Ð¾ Ð·Ð°Ð¿ÑÐ¾ÑÑ analytics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5" y="941062"/>
            <a:ext cx="2573225" cy="25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7989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38" y="1095103"/>
            <a:ext cx="2755650" cy="226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76" y="3656425"/>
            <a:ext cx="4060190" cy="272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38" y="3716213"/>
            <a:ext cx="2513850" cy="273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6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6146" name="Picture 2" descr="ÐÐ°ÑÑÐ¸Ð½ÐºÐ¸ Ð¿Ð¾ Ð·Ð°Ð¿ÑÐ¾ÑÑ foreca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245"/>
            <a:ext cx="9144000" cy="559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/>
              <a:t>Предсказание результата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03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01276" y="1472047"/>
            <a:ext cx="321522" cy="246221"/>
          </a:xfrm>
          <a:prstGeom prst="rect">
            <a:avLst/>
          </a:prstGeom>
          <a:noFill/>
        </p:spPr>
        <p:txBody>
          <a:bodyPr wrap="none" tIns="91440" bIns="0" rtlCol="0" anchor="ctr" anchorCtr="1">
            <a:no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4"/>
          <a:stretch/>
        </p:blipFill>
        <p:spPr bwMode="auto">
          <a:xfrm>
            <a:off x="1" y="219134"/>
            <a:ext cx="9144000" cy="65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0"/>
          <p:cNvSpPr/>
          <p:nvPr/>
        </p:nvSpPr>
        <p:spPr>
          <a:xfrm>
            <a:off x="401276" y="337958"/>
            <a:ext cx="8341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b="1" dirty="0">
                <a:cs typeface="Courier New" panose="02070309020205020404" pitchFamily="49" charset="0"/>
              </a:rPr>
              <a:t>Построение графа (карты) сайта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F7C525-14EA-4993-B789-AE27D8219DB7}"/>
              </a:ext>
            </a:extLst>
          </p:cNvPr>
          <p:cNvSpPr/>
          <p:nvPr/>
        </p:nvSpPr>
        <p:spPr>
          <a:xfrm>
            <a:off x="523939" y="5429886"/>
            <a:ext cx="4694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800" dirty="0"/>
              <a:t>Граф </a:t>
            </a:r>
            <a:r>
              <a:rPr lang="en-US" altLang="en-US" sz="2800" dirty="0"/>
              <a:t>minuteforshop.com</a:t>
            </a:r>
            <a:endParaRPr lang="en-US" altLang="en-US" sz="2800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56424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25187</TotalTime>
  <Words>1501</Words>
  <Application>Microsoft Office PowerPoint</Application>
  <PresentationFormat>On-screen Show (4:3)</PresentationFormat>
  <Paragraphs>187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Bahnschrift</vt:lpstr>
      <vt:lpstr>Calibri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orgmarketingbrandbaselineteam@epam.com</dc:creator>
  <cp:lastModifiedBy>Mikhail Kavaliou</cp:lastModifiedBy>
  <cp:revision>1290</cp:revision>
  <cp:lastPrinted>2014-07-09T13:30:36Z</cp:lastPrinted>
  <dcterms:created xsi:type="dcterms:W3CDTF">2014-07-08T13:27:24Z</dcterms:created>
  <dcterms:modified xsi:type="dcterms:W3CDTF">2020-01-17T12:42:33Z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